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1337" r:id="rId2"/>
    <p:sldId id="1379" r:id="rId3"/>
    <p:sldId id="1339" r:id="rId4"/>
    <p:sldId id="1508" r:id="rId5"/>
    <p:sldId id="1517" r:id="rId6"/>
    <p:sldId id="1518" r:id="rId7"/>
    <p:sldId id="1506" r:id="rId8"/>
    <p:sldId id="1507" r:id="rId9"/>
    <p:sldId id="1519" r:id="rId10"/>
    <p:sldId id="969" r:id="rId11"/>
    <p:sldId id="1346" r:id="rId12"/>
  </p:sldIdLst>
  <p:sldSz cx="12192000" cy="6858000"/>
  <p:notesSz cx="12192000" cy="6858000"/>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70" autoAdjust="0"/>
    <p:restoredTop sz="94668"/>
  </p:normalViewPr>
  <p:slideViewPr>
    <p:cSldViewPr snapToObjects="1">
      <p:cViewPr varScale="1">
        <p:scale>
          <a:sx n="56" d="100"/>
          <a:sy n="56" d="100"/>
        </p:scale>
        <p:origin x="844" y="28"/>
      </p:cViewPr>
      <p:guideLst/>
    </p:cSldViewPr>
  </p:slideViewPr>
  <p:notesTextViewPr>
    <p:cViewPr>
      <p:scale>
        <a:sx n="1" d="1"/>
        <a:sy n="1" d="1"/>
      </p:scale>
      <p:origin x="0" y="0"/>
    </p:cViewPr>
  </p:notesTextViewPr>
  <p:notesViewPr>
    <p:cSldViewPr snapToObjects="1">
      <p:cViewPr varScale="1">
        <p:scale>
          <a:sx n="62" d="100"/>
          <a:sy n="62" d="100"/>
        </p:scale>
        <p:origin x="1344" y="3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7FFFF2-1FDA-43EE-8076-F5261E488507}"/>
              </a:ext>
            </a:extLst>
          </p:cNvPr>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F5DBC0D-795A-4C6B-966A-25A2FD0A0750}"/>
              </a:ext>
            </a:extLst>
          </p:cNvPr>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28241AEE-5ECD-4FC3-9713-A4F6C6AB5156}" type="datetimeFigureOut">
              <a:rPr lang="en-US" smtClean="0"/>
              <a:t>11/16/2024</a:t>
            </a:fld>
            <a:endParaRPr lang="en-US" dirty="0"/>
          </a:p>
        </p:txBody>
      </p:sp>
      <p:sp>
        <p:nvSpPr>
          <p:cNvPr id="4" name="Footer Placeholder 3">
            <a:extLst>
              <a:ext uri="{FF2B5EF4-FFF2-40B4-BE49-F238E27FC236}">
                <a16:creationId xmlns:a16="http://schemas.microsoft.com/office/drawing/2014/main" id="{23417CBB-1024-4C1E-84CC-BA6A29A33051}"/>
              </a:ext>
            </a:extLst>
          </p:cNvPr>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A021774-8A32-427E-B194-7D9F0237FEAE}"/>
              </a:ext>
            </a:extLst>
          </p:cNvPr>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974B950F-5BCD-42B6-A554-927647A82ABA}" type="slidenum">
              <a:rPr lang="en-US" smtClean="0"/>
              <a:t>‹#›</a:t>
            </a:fld>
            <a:endParaRPr lang="en-US" dirty="0"/>
          </a:p>
        </p:txBody>
      </p:sp>
    </p:spTree>
    <p:extLst>
      <p:ext uri="{BB962C8B-B14F-4D97-AF65-F5344CB8AC3E}">
        <p14:creationId xmlns:p14="http://schemas.microsoft.com/office/powerpoint/2010/main" val="4252894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35A67656-13D4-F140-BAC7-D7DC4E2D2E7D}" type="datetimeFigureOut">
              <a:rPr lang="en-US" smtClean="0"/>
              <a:t>11/16/2024</a:t>
            </a:fld>
            <a:endParaRPr lang="en-US" dirty="0"/>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778067E-DD4A-C64C-9106-3F108D516FA6}" type="slidenum">
              <a:rPr lang="en-US" smtClean="0"/>
              <a:t>‹#›</a:t>
            </a:fld>
            <a:endParaRPr lang="en-US" dirty="0"/>
          </a:p>
        </p:txBody>
      </p:sp>
    </p:spTree>
    <p:extLst>
      <p:ext uri="{BB962C8B-B14F-4D97-AF65-F5344CB8AC3E}">
        <p14:creationId xmlns:p14="http://schemas.microsoft.com/office/powerpoint/2010/main" val="225526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889000" y="1905000"/>
            <a:ext cx="104140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420">
                <a:solidFill>
                  <a:srgbClr val="FFFFFF"/>
                </a:solidFill>
              </a:defRPr>
            </a:lvl1pPr>
          </a:lstStyle>
          <a:p>
            <a:pPr algn="ctr"/>
            <a:endParaRPr/>
          </a:p>
        </p:txBody>
      </p:sp>
      <p:sp>
        <p:nvSpPr>
          <p:cNvPr id="3" name="New Shape"/>
          <p:cNvSpPr>
            <a:spLocks noGrp="1"/>
          </p:cNvSpPr>
          <p:nvPr>
            <p:ph type="body" idx="1"/>
          </p:nvPr>
        </p:nvSpPr>
        <p:spPr>
          <a:xfrm>
            <a:off x="889000" y="3238500"/>
            <a:ext cx="10414000" cy="82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FFFFFF"/>
                </a:solidFill>
              </a:defRPr>
            </a:lvl1pPr>
          </a:lstStyle>
          <a:p>
            <a:pPr algn="ctr"/>
            <a:endParaRPr/>
          </a:p>
        </p:txBody>
      </p:sp>
      <p:sp>
        <p:nvSpPr>
          <p:cNvPr id="4" name="New Shape"/>
          <p:cNvSpPr>
            <a:spLocks noGrp="1"/>
          </p:cNvSpPr>
          <p:nvPr>
            <p:ph type="body" idx="2"/>
          </p:nvPr>
        </p:nvSpPr>
        <p:spPr>
          <a:xfrm>
            <a:off x="882649" y="4191000"/>
            <a:ext cx="10426700" cy="666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FFFFFF"/>
                </a:solidFill>
              </a:defRPr>
            </a:lvl1pPr>
          </a:lstStyle>
          <a:p>
            <a:pPr algn="ctr"/>
            <a:endParaRPr/>
          </a:p>
        </p:txBody>
      </p:sp>
      <p:pic>
        <p:nvPicPr>
          <p:cNvPr id="5" name="Content Placeholder 4">
            <a:extLst>
              <a:ext uri="{FF2B5EF4-FFF2-40B4-BE49-F238E27FC236}">
                <a16:creationId xmlns:a16="http://schemas.microsoft.com/office/drawing/2014/main" id="{FC89FEC2-ED41-2B49-A0D3-97A5C9779A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206" y="5951872"/>
            <a:ext cx="830190" cy="825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FFFFFF"/>
                </a:solidFill>
              </a:defRPr>
            </a:lvl1pPr>
          </a:lstStyle>
          <a:p>
            <a:pPr algn="l"/>
            <a:endParaRPr/>
          </a:p>
        </p:txBody>
      </p:sp>
      <p:sp>
        <p:nvSpPr>
          <p:cNvPr id="3" name="New Shape"/>
          <p:cNvSpPr>
            <a:spLocks noGrp="1"/>
          </p:cNvSpPr>
          <p:nvPr>
            <p:ph type="body" idx="1"/>
          </p:nvPr>
        </p:nvSpPr>
        <p:spPr>
          <a:xfrm>
            <a:off x="698500" y="5473700"/>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920">
                <a:solidFill>
                  <a:srgbClr val="FFFFFF"/>
                </a:solidFill>
              </a:defRPr>
            </a:lvl1pPr>
          </a:lstStyle>
          <a:p>
            <a:pPr algn="l"/>
            <a:endParaRPr/>
          </a:p>
        </p:txBody>
      </p:sp>
      <p:sp>
        <p:nvSpPr>
          <p:cNvPr id="4" name="New Shape"/>
          <p:cNvSpPr>
            <a:spLocks noGrp="1"/>
          </p:cNvSpPr>
          <p:nvPr>
            <p:ph type="body" idx="2"/>
          </p:nvPr>
        </p:nvSpPr>
        <p:spPr>
          <a:xfrm>
            <a:off x="10064749" y="5708649"/>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193">
                <a:solidFill>
                  <a:srgbClr val="FFFFFF"/>
                </a:solidFill>
              </a:defRPr>
            </a:lvl1pPr>
          </a:lstStyle>
          <a:p>
            <a:pPr algn="r"/>
            <a:endParaRPr/>
          </a:p>
        </p:txBody>
      </p:sp>
      <p:pic>
        <p:nvPicPr>
          <p:cNvPr id="5" name="Content Placeholder 4">
            <a:extLst>
              <a:ext uri="{FF2B5EF4-FFF2-40B4-BE49-F238E27FC236}">
                <a16:creationId xmlns:a16="http://schemas.microsoft.com/office/drawing/2014/main" id="{92E33272-5BB8-FE4B-8F22-CB5F0655B0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206" y="5951872"/>
            <a:ext cx="830190" cy="8255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FFFFFF"/>
                </a:solidFill>
              </a:defRPr>
            </a:lvl1pPr>
          </a:lstStyle>
          <a:p>
            <a:pPr algn="l"/>
            <a:endParaRPr/>
          </a:p>
        </p:txBody>
      </p:sp>
      <p:sp>
        <p:nvSpPr>
          <p:cNvPr id="3" name="New Shape"/>
          <p:cNvSpPr>
            <a:spLocks noGrp="1"/>
          </p:cNvSpPr>
          <p:nvPr>
            <p:ph type="body" idx="1"/>
          </p:nvPr>
        </p:nvSpPr>
        <p:spPr>
          <a:xfrm>
            <a:off x="698500" y="5473700"/>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920">
                <a:solidFill>
                  <a:srgbClr val="FFFFFF"/>
                </a:solidFill>
              </a:defRPr>
            </a:lvl1pPr>
          </a:lstStyle>
          <a:p>
            <a:pPr algn="l"/>
            <a:endParaRPr/>
          </a:p>
        </p:txBody>
      </p:sp>
      <p:sp>
        <p:nvSpPr>
          <p:cNvPr id="4" name="New Shape"/>
          <p:cNvSpPr>
            <a:spLocks noGrp="1"/>
          </p:cNvSpPr>
          <p:nvPr>
            <p:ph type="body" idx="2"/>
          </p:nvPr>
        </p:nvSpPr>
        <p:spPr>
          <a:xfrm>
            <a:off x="10064749" y="5708649"/>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193">
                <a:solidFill>
                  <a:srgbClr val="FFFFFF"/>
                </a:solidFill>
              </a:defRPr>
            </a:lvl1pPr>
          </a:lstStyle>
          <a:p>
            <a:pPr algn="r"/>
            <a:endParaRPr/>
          </a:p>
        </p:txBody>
      </p:sp>
      <p:pic>
        <p:nvPicPr>
          <p:cNvPr id="5" name="Content Placeholder 4">
            <a:extLst>
              <a:ext uri="{FF2B5EF4-FFF2-40B4-BE49-F238E27FC236}">
                <a16:creationId xmlns:a16="http://schemas.microsoft.com/office/drawing/2014/main" id="{8305508A-E15A-8246-8B33-015E1A95CF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206" y="5951872"/>
            <a:ext cx="830190" cy="8255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72AD-BA27-FC4E-8793-C082313A773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72332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8C5CDB-1AEF-4522-8EAF-CE1F4E5D863E}" type="datetimeFigureOut">
              <a:rPr lang="ko-KR" altLang="en-US" smtClean="0"/>
              <a:t>2024-11-16</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83B0A39C-9AA3-4A83-82D7-24ADE085033F}" type="slidenum">
              <a:rPr lang="ko-KR" altLang="en-US" smtClean="0"/>
              <a:t>‹#›</a:t>
            </a:fld>
            <a:endParaRPr lang="ko-KR" altLang="en-US"/>
          </a:p>
        </p:txBody>
      </p:sp>
    </p:spTree>
    <p:extLst>
      <p:ext uri="{BB962C8B-B14F-4D97-AF65-F5344CB8AC3E}">
        <p14:creationId xmlns:p14="http://schemas.microsoft.com/office/powerpoint/2010/main" val="874432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Pr>
        <a:solidFill>
          <a:schemeClr val="accent4">
            <a:lumMod val="5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xt&#10;&#10;Description automatically generated with medium confidence">
            <a:extLst>
              <a:ext uri="{FF2B5EF4-FFF2-40B4-BE49-F238E27FC236}">
                <a16:creationId xmlns:a16="http://schemas.microsoft.com/office/drawing/2014/main" id="{B1EB31D0-B5E8-29E6-8895-78B30DF5EC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563" y="624540"/>
            <a:ext cx="7704874" cy="3027895"/>
          </a:xfrm>
          <a:prstGeom prst="rect">
            <a:avLst/>
          </a:prstGeom>
        </p:spPr>
      </p:pic>
      <p:cxnSp>
        <p:nvCxnSpPr>
          <p:cNvPr id="3" name="Straight Connector 2">
            <a:extLst>
              <a:ext uri="{FF2B5EF4-FFF2-40B4-BE49-F238E27FC236}">
                <a16:creationId xmlns:a16="http://schemas.microsoft.com/office/drawing/2014/main" id="{DEBD4CD3-BFF8-1AB9-58C7-B8D2035C6F0B}"/>
              </a:ext>
            </a:extLst>
          </p:cNvPr>
          <p:cNvCxnSpPr>
            <a:cxnSpLocks/>
          </p:cNvCxnSpPr>
          <p:nvPr/>
        </p:nvCxnSpPr>
        <p:spPr>
          <a:xfrm>
            <a:off x="2577768" y="3193907"/>
            <a:ext cx="7036463" cy="2006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C466871-4CDC-F7E2-2D81-4DC88ED79A08}"/>
              </a:ext>
            </a:extLst>
          </p:cNvPr>
          <p:cNvSpPr txBox="1"/>
          <p:nvPr/>
        </p:nvSpPr>
        <p:spPr>
          <a:xfrm>
            <a:off x="2577768" y="3366779"/>
            <a:ext cx="7036463" cy="2677656"/>
          </a:xfrm>
          <a:prstGeom prst="rect">
            <a:avLst/>
          </a:prstGeom>
          <a:noFill/>
        </p:spPr>
        <p:txBody>
          <a:bodyPr wrap="square" rtlCol="0">
            <a:spAutoFit/>
          </a:bodyPr>
          <a:lstStyle/>
          <a:p>
            <a:pPr algn="ctr"/>
            <a:r>
              <a:rPr lang="en-US" sz="4000" b="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rPr>
              <a:t>Thank You for Joining Us!</a:t>
            </a:r>
          </a:p>
          <a:p>
            <a:pPr algn="ctr"/>
            <a:r>
              <a:rPr lang="en-US" sz="4800" b="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rPr>
              <a:t>Series:</a:t>
            </a:r>
          </a:p>
          <a:p>
            <a:pPr algn="ctr"/>
            <a:r>
              <a:rPr lang="en-US" sz="3600" b="1" i="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rPr>
              <a:t>“The Year of Phenomenal Growth”</a:t>
            </a:r>
          </a:p>
          <a:p>
            <a:pPr algn="ctr"/>
            <a:endParaRPr lang="en-US" sz="4400" b="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endParaRPr>
          </a:p>
        </p:txBody>
      </p:sp>
    </p:spTree>
    <p:extLst>
      <p:ext uri="{BB962C8B-B14F-4D97-AF65-F5344CB8AC3E}">
        <p14:creationId xmlns:p14="http://schemas.microsoft.com/office/powerpoint/2010/main" val="1454593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0" y="202992"/>
            <a:ext cx="12192000" cy="769441"/>
          </a:xfrm>
          <a:prstGeom prst="rect">
            <a:avLst/>
          </a:prstGeom>
          <a:noFill/>
        </p:spPr>
        <p:txBody>
          <a:bodyPr wrap="square" rtlCol="0">
            <a:spAutoFit/>
          </a:bodyPr>
          <a:lstStyle/>
          <a:p>
            <a:pPr algn="ctr"/>
            <a:r>
              <a:rPr lang="en-US" sz="4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REFLECTION  </a:t>
            </a:r>
            <a:endParaRPr lang="en-US" sz="40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5588EBB-A384-3441-31DD-9C6FF2B4FCC3}"/>
              </a:ext>
            </a:extLst>
          </p:cNvPr>
          <p:cNvSpPr txBox="1"/>
          <p:nvPr/>
        </p:nvSpPr>
        <p:spPr>
          <a:xfrm>
            <a:off x="155340" y="1208686"/>
            <a:ext cx="11881320" cy="3477875"/>
          </a:xfrm>
          <a:prstGeom prst="rect">
            <a:avLst/>
          </a:prstGeom>
          <a:noFill/>
        </p:spPr>
        <p:txBody>
          <a:bodyPr wrap="square">
            <a:spAutoFit/>
          </a:bodyPr>
          <a:lstStyle/>
          <a:p>
            <a:pPr algn="l" latinLnBrk="0">
              <a:buNone/>
            </a:pPr>
            <a:r>
              <a:rPr lang="en-US" sz="4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Distractions cause anxiety and a troubled demeanor. We must remember to choose peace that can only come through calling and waiting on Christ during challenging times. </a:t>
            </a:r>
          </a:p>
        </p:txBody>
      </p:sp>
    </p:spTree>
    <p:extLst>
      <p:ext uri="{BB962C8B-B14F-4D97-AF65-F5344CB8AC3E}">
        <p14:creationId xmlns:p14="http://schemas.microsoft.com/office/powerpoint/2010/main" val="2320715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0" y="202992"/>
            <a:ext cx="12192000" cy="769441"/>
          </a:xfrm>
          <a:prstGeom prst="rect">
            <a:avLst/>
          </a:prstGeom>
          <a:noFill/>
        </p:spPr>
        <p:txBody>
          <a:bodyPr wrap="square" rtlCol="0">
            <a:spAutoFit/>
          </a:bodyPr>
          <a:lstStyle/>
          <a:p>
            <a:pPr algn="ctr"/>
            <a:r>
              <a:rPr lang="en-US" sz="4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WHOLE TITHE SUNDAY  </a:t>
            </a:r>
            <a:endParaRPr lang="en-US" sz="40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5588EBB-A384-3441-31DD-9C6FF2B4FCC3}"/>
              </a:ext>
            </a:extLst>
          </p:cNvPr>
          <p:cNvSpPr txBox="1"/>
          <p:nvPr/>
        </p:nvSpPr>
        <p:spPr>
          <a:xfrm>
            <a:off x="155340" y="1692223"/>
            <a:ext cx="11881320" cy="923330"/>
          </a:xfrm>
          <a:prstGeom prst="rect">
            <a:avLst/>
          </a:prstGeom>
          <a:noFill/>
        </p:spPr>
        <p:txBody>
          <a:bodyPr wrap="square">
            <a:spAutoFit/>
          </a:bodyPr>
          <a:lstStyle/>
          <a:p>
            <a:pPr algn="ctr" latinLnBrk="0">
              <a:buNone/>
            </a:pPr>
            <a:r>
              <a:rPr lang="en-US" sz="54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November 17TH</a:t>
            </a:r>
            <a:endParaRPr lang="en-US" sz="5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65B9E2E-6E89-8470-DB8B-E398DAB4686C}"/>
              </a:ext>
            </a:extLst>
          </p:cNvPr>
          <p:cNvSpPr/>
          <p:nvPr/>
        </p:nvSpPr>
        <p:spPr>
          <a:xfrm>
            <a:off x="1451484" y="3365285"/>
            <a:ext cx="9289032" cy="1754326"/>
          </a:xfrm>
          <a:prstGeom prst="rect">
            <a:avLst/>
          </a:prstGeom>
        </p:spPr>
        <p:txBody>
          <a:bodyPr wrap="square">
            <a:spAutoFit/>
          </a:bodyPr>
          <a:lstStyle/>
          <a:p>
            <a:pPr marL="1219170" indent="-1219170" algn="ctr">
              <a:buNone/>
            </a:pPr>
            <a:r>
              <a:rPr lang="en-US" sz="5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Church Wide</a:t>
            </a:r>
          </a:p>
          <a:p>
            <a:pPr marL="1219170" indent="-1219170" algn="ctr">
              <a:buNone/>
            </a:pPr>
            <a:r>
              <a:rPr lang="en-US" sz="5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Tithe Sunday</a:t>
            </a:r>
          </a:p>
        </p:txBody>
      </p:sp>
    </p:spTree>
    <p:extLst>
      <p:ext uri="{BB962C8B-B14F-4D97-AF65-F5344CB8AC3E}">
        <p14:creationId xmlns:p14="http://schemas.microsoft.com/office/powerpoint/2010/main" val="3757104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666E7B-04BA-4B00-A27E-A888FD13FD2A}"/>
              </a:ext>
            </a:extLst>
          </p:cNvPr>
          <p:cNvSpPr txBox="1"/>
          <p:nvPr/>
        </p:nvSpPr>
        <p:spPr>
          <a:xfrm>
            <a:off x="108012" y="-4347864"/>
            <a:ext cx="11975976" cy="21028834"/>
          </a:xfrm>
          <a:prstGeom prst="rect">
            <a:avLst/>
          </a:prstGeom>
          <a:noFill/>
        </p:spPr>
        <p:txBody>
          <a:bodyPr wrap="square">
            <a:spAutoFit/>
          </a:bodyPr>
          <a:lstStyle/>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450" dirty="0">
                <a:solidFill>
                  <a:schemeClr val="bg1"/>
                </a:solidFill>
              </a:rPr>
              <a:t> </a:t>
            </a:r>
          </a:p>
          <a:p>
            <a:pPr algn="l" rtl="0"/>
            <a:endParaRPr lang="en-US" sz="3200" dirty="0">
              <a:solidFill>
                <a:schemeClr val="bg1"/>
              </a:solidFill>
            </a:endParaRPr>
          </a:p>
          <a:p>
            <a:pPr algn="l" rtl="0"/>
            <a:r>
              <a:rPr lang="en-US" sz="3200" baseline="30000" dirty="0">
                <a:solidFill>
                  <a:schemeClr val="bg1"/>
                </a:solidFill>
              </a:rPr>
              <a:t> </a:t>
            </a:r>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r>
              <a:rPr lang="en-US" sz="3200" dirty="0"/>
              <a:t> </a:t>
            </a:r>
          </a:p>
          <a:p>
            <a:pPr algn="l" rtl="0"/>
            <a:r>
              <a:rPr lang="en-US" sz="3200" dirty="0">
                <a:solidFill>
                  <a:schemeClr val="bg1"/>
                </a:solidFill>
              </a:rPr>
              <a:t> </a:t>
            </a: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77482" y="137250"/>
            <a:ext cx="12192000" cy="830997"/>
          </a:xfrm>
          <a:prstGeom prst="rect">
            <a:avLst/>
          </a:prstGeom>
          <a:noFill/>
        </p:spPr>
        <p:txBody>
          <a:bodyPr wrap="square" rtlCol="0">
            <a:spAutoFit/>
          </a:bodyPr>
          <a:lstStyle/>
          <a:p>
            <a:pPr marL="568325" indent="-568325" algn="l" rtl="0"/>
            <a:r>
              <a:rPr lang="en-US" sz="4800" dirty="0">
                <a:solidFill>
                  <a:schemeClr val="bg1"/>
                </a:solidFill>
              </a:rPr>
              <a:t> Scripture</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
        <p:nvSpPr>
          <p:cNvPr id="3" name="TextBox 2">
            <a:extLst>
              <a:ext uri="{FF2B5EF4-FFF2-40B4-BE49-F238E27FC236}">
                <a16:creationId xmlns:a16="http://schemas.microsoft.com/office/drawing/2014/main" id="{DFCBED66-D390-E0AD-B7ED-BB3AFACBBC32}"/>
              </a:ext>
            </a:extLst>
          </p:cNvPr>
          <p:cNvSpPr txBox="1"/>
          <p:nvPr/>
        </p:nvSpPr>
        <p:spPr>
          <a:xfrm>
            <a:off x="216024" y="1412776"/>
            <a:ext cx="11676620" cy="646331"/>
          </a:xfrm>
          <a:prstGeom prst="rect">
            <a:avLst/>
          </a:prstGeom>
          <a:noFill/>
        </p:spPr>
        <p:txBody>
          <a:bodyPr wrap="square">
            <a:spAutoFit/>
          </a:bodyPr>
          <a:lstStyle/>
          <a:p>
            <a:pPr algn="l" rtl="0"/>
            <a:r>
              <a:rPr lang="en-US" sz="3600" dirty="0">
                <a:solidFill>
                  <a:schemeClr val="bg1"/>
                </a:solidFill>
              </a:rPr>
              <a:t> </a:t>
            </a:r>
          </a:p>
        </p:txBody>
      </p:sp>
      <p:sp>
        <p:nvSpPr>
          <p:cNvPr id="5" name="TextBox 4">
            <a:extLst>
              <a:ext uri="{FF2B5EF4-FFF2-40B4-BE49-F238E27FC236}">
                <a16:creationId xmlns:a16="http://schemas.microsoft.com/office/drawing/2014/main" id="{05E03D3D-49BA-3FC9-AC59-DC19A442A99A}"/>
              </a:ext>
            </a:extLst>
          </p:cNvPr>
          <p:cNvSpPr txBox="1"/>
          <p:nvPr/>
        </p:nvSpPr>
        <p:spPr>
          <a:xfrm>
            <a:off x="216024" y="1458942"/>
            <a:ext cx="11676620" cy="3785652"/>
          </a:xfrm>
          <a:prstGeom prst="rect">
            <a:avLst/>
          </a:prstGeom>
          <a:noFill/>
        </p:spPr>
        <p:txBody>
          <a:bodyPr wrap="square">
            <a:spAutoFit/>
          </a:bodyPr>
          <a:lstStyle/>
          <a:p>
            <a:pPr algn="l" rtl="0"/>
            <a:r>
              <a:rPr lang="en-US" sz="4000" dirty="0">
                <a:solidFill>
                  <a:schemeClr val="bg1"/>
                </a:solidFill>
              </a:rPr>
              <a:t>But the Lord answered her, “Martha, Martha, you are anxious and troubled about many things, but one thing is necessary. Mary has chosen the good portion, which will not be taken away from her.”” (Luke 10:41–42, ESV)</a:t>
            </a:r>
          </a:p>
          <a:p>
            <a:pPr algn="l" rtl="0"/>
            <a:r>
              <a:rPr lang="en-US" sz="4000" dirty="0">
                <a:solidFill>
                  <a:schemeClr val="bg1"/>
                </a:solidFill>
              </a:rPr>
              <a:t> </a:t>
            </a:r>
          </a:p>
        </p:txBody>
      </p:sp>
    </p:spTree>
    <p:extLst>
      <p:ext uri="{BB962C8B-B14F-4D97-AF65-F5344CB8AC3E}">
        <p14:creationId xmlns:p14="http://schemas.microsoft.com/office/powerpoint/2010/main" val="2543864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xt&#10;&#10;Description automatically generated with medium confidence">
            <a:extLst>
              <a:ext uri="{FF2B5EF4-FFF2-40B4-BE49-F238E27FC236}">
                <a16:creationId xmlns:a16="http://schemas.microsoft.com/office/drawing/2014/main" id="{B1EB31D0-B5E8-29E6-8895-78B30DF5EC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563" y="624540"/>
            <a:ext cx="7704874" cy="3027895"/>
          </a:xfrm>
          <a:prstGeom prst="rect">
            <a:avLst/>
          </a:prstGeom>
        </p:spPr>
      </p:pic>
      <p:cxnSp>
        <p:nvCxnSpPr>
          <p:cNvPr id="3" name="Straight Connector 2">
            <a:extLst>
              <a:ext uri="{FF2B5EF4-FFF2-40B4-BE49-F238E27FC236}">
                <a16:creationId xmlns:a16="http://schemas.microsoft.com/office/drawing/2014/main" id="{DEBD4CD3-BFF8-1AB9-58C7-B8D2035C6F0B}"/>
              </a:ext>
            </a:extLst>
          </p:cNvPr>
          <p:cNvCxnSpPr>
            <a:cxnSpLocks/>
          </p:cNvCxnSpPr>
          <p:nvPr/>
        </p:nvCxnSpPr>
        <p:spPr>
          <a:xfrm>
            <a:off x="2577768" y="3193907"/>
            <a:ext cx="7036463" cy="2006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032E9566-C15D-C02A-2F48-F33554872C1B}"/>
              </a:ext>
            </a:extLst>
          </p:cNvPr>
          <p:cNvSpPr/>
          <p:nvPr/>
        </p:nvSpPr>
        <p:spPr>
          <a:xfrm>
            <a:off x="0" y="3429000"/>
            <a:ext cx="12192000" cy="830997"/>
          </a:xfrm>
          <a:prstGeom prst="rect">
            <a:avLst/>
          </a:prstGeom>
          <a:effectLst/>
        </p:spPr>
        <p:txBody>
          <a:bodyPr wrap="square">
            <a:spAutoFit/>
          </a:bodyPr>
          <a:lstStyle/>
          <a:p>
            <a:pPr algn="ctr"/>
            <a:r>
              <a:rPr lang="en-US"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It’s Your Choice</a:t>
            </a:r>
          </a:p>
          <a:p>
            <a:pPr algn="ctr"/>
            <a:r>
              <a:rPr lang="en-US"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Defeating Worry #5 </a:t>
            </a:r>
          </a:p>
        </p:txBody>
      </p:sp>
    </p:spTree>
    <p:extLst>
      <p:ext uri="{BB962C8B-B14F-4D97-AF65-F5344CB8AC3E}">
        <p14:creationId xmlns:p14="http://schemas.microsoft.com/office/powerpoint/2010/main" val="9151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666E7B-04BA-4B00-A27E-A888FD13FD2A}"/>
              </a:ext>
            </a:extLst>
          </p:cNvPr>
          <p:cNvSpPr txBox="1"/>
          <p:nvPr/>
        </p:nvSpPr>
        <p:spPr>
          <a:xfrm>
            <a:off x="47328" y="1081189"/>
            <a:ext cx="11975976" cy="24168155"/>
          </a:xfrm>
          <a:prstGeom prst="rect">
            <a:avLst/>
          </a:prstGeom>
          <a:noFill/>
        </p:spPr>
        <p:txBody>
          <a:bodyPr wrap="square">
            <a:spAutoFit/>
          </a:bodyPr>
          <a:lstStyle/>
          <a:p>
            <a:pPr algn="l" rtl="0"/>
            <a:r>
              <a:rPr lang="en-US" sz="4000" dirty="0">
                <a:solidFill>
                  <a:schemeClr val="bg1"/>
                </a:solidFill>
              </a:rPr>
              <a:t>1. becoming anxious is a choice</a:t>
            </a:r>
          </a:p>
          <a:p>
            <a:pPr algn="l" rtl="0"/>
            <a:r>
              <a:rPr lang="en-US" sz="4000" dirty="0">
                <a:solidFill>
                  <a:schemeClr val="bg1"/>
                </a:solidFill>
              </a:rPr>
              <a:t>do not be anxious about anything, but in everything by prayer and supplication with thanksgiving let your requests be made known to God. And the peace of God, which surpasses all understanding, will guard your hearts and your minds in Christ Jesus.” (Philippians 4:6–7, ESV)</a:t>
            </a:r>
          </a:p>
          <a:p>
            <a:pPr algn="l" rtl="0"/>
            <a:endParaRPr lang="en-US" sz="4000" dirty="0">
              <a:solidFill>
                <a:schemeClr val="bg1"/>
              </a:solidFill>
            </a:endParaRPr>
          </a:p>
          <a:p>
            <a:pPr algn="l" rtl="0"/>
            <a:endParaRPr lang="en-US" sz="4000" dirty="0">
              <a:solidFill>
                <a:schemeClr val="bg1"/>
              </a:solidFill>
            </a:endParaRPr>
          </a:p>
          <a:p>
            <a:pPr algn="l" rtl="0"/>
            <a:r>
              <a:rPr lang="en-US" sz="40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450" dirty="0">
                <a:solidFill>
                  <a:schemeClr val="bg1"/>
                </a:solidFill>
              </a:rPr>
              <a:t> </a:t>
            </a:r>
          </a:p>
          <a:p>
            <a:pPr algn="l" rtl="0"/>
            <a:endParaRPr lang="en-US" sz="3200" dirty="0">
              <a:solidFill>
                <a:schemeClr val="bg1"/>
              </a:solidFill>
            </a:endParaRPr>
          </a:p>
          <a:p>
            <a:pPr algn="l" rtl="0"/>
            <a:r>
              <a:rPr lang="en-US" sz="3200" baseline="30000" dirty="0">
                <a:solidFill>
                  <a:schemeClr val="bg1"/>
                </a:solidFill>
              </a:rPr>
              <a:t> </a:t>
            </a:r>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r>
              <a:rPr lang="en-US" sz="3200" dirty="0"/>
              <a:t> </a:t>
            </a:r>
          </a:p>
          <a:p>
            <a:pPr algn="l" rtl="0"/>
            <a:r>
              <a:rPr lang="en-US" sz="3200" dirty="0">
                <a:solidFill>
                  <a:schemeClr val="bg1"/>
                </a:solidFill>
              </a:rPr>
              <a:t> </a:t>
            </a: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Point</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Tree>
    <p:extLst>
      <p:ext uri="{BB962C8B-B14F-4D97-AF65-F5344CB8AC3E}">
        <p14:creationId xmlns:p14="http://schemas.microsoft.com/office/powerpoint/2010/main" val="302402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416BB-9D32-5A81-AB0A-1A03E9278216}"/>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B8015C3C-EB91-1311-0A94-A722B714E5E8}"/>
              </a:ext>
            </a:extLst>
          </p:cNvPr>
          <p:cNvSpPr txBox="1"/>
          <p:nvPr/>
        </p:nvSpPr>
        <p:spPr>
          <a:xfrm>
            <a:off x="47328" y="1081189"/>
            <a:ext cx="11975976" cy="22937048"/>
          </a:xfrm>
          <a:prstGeom prst="rect">
            <a:avLst/>
          </a:prstGeom>
          <a:noFill/>
        </p:spPr>
        <p:txBody>
          <a:bodyPr wrap="square">
            <a:spAutoFit/>
          </a:bodyPr>
          <a:lstStyle/>
          <a:p>
            <a:pPr algn="l" rtl="0"/>
            <a:r>
              <a:rPr lang="en-US" sz="4000" dirty="0">
                <a:solidFill>
                  <a:schemeClr val="bg1"/>
                </a:solidFill>
              </a:rPr>
              <a:t>2. becoming troubled is a choice</a:t>
            </a:r>
          </a:p>
          <a:p>
            <a:pPr algn="l" rtl="0"/>
            <a:r>
              <a:rPr lang="en-US" sz="4000" dirty="0">
                <a:solidFill>
                  <a:schemeClr val="bg1"/>
                </a:solidFill>
              </a:rPr>
              <a:t>I have said these things to you, that in me you may have peace. In the world you will have tribulation. But take heart; I have overcome the world.”” (John 16:33, ESV)</a:t>
            </a:r>
          </a:p>
          <a:p>
            <a:pPr algn="l" rtl="0"/>
            <a:r>
              <a:rPr lang="en-US" sz="4000" dirty="0">
                <a:solidFill>
                  <a:schemeClr val="bg1"/>
                </a:solidFill>
              </a:rPr>
              <a:t> </a:t>
            </a:r>
          </a:p>
          <a:p>
            <a:pPr algn="l" rtl="0"/>
            <a:endParaRPr lang="en-US" sz="4000" dirty="0">
              <a:solidFill>
                <a:schemeClr val="bg1"/>
              </a:solidFill>
            </a:endParaRPr>
          </a:p>
          <a:p>
            <a:pPr algn="l" rtl="0"/>
            <a:r>
              <a:rPr lang="en-US" sz="40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450" dirty="0">
                <a:solidFill>
                  <a:schemeClr val="bg1"/>
                </a:solidFill>
              </a:rPr>
              <a:t> </a:t>
            </a:r>
          </a:p>
          <a:p>
            <a:pPr algn="l" rtl="0"/>
            <a:endParaRPr lang="en-US" sz="3200" dirty="0">
              <a:solidFill>
                <a:schemeClr val="bg1"/>
              </a:solidFill>
            </a:endParaRPr>
          </a:p>
          <a:p>
            <a:pPr algn="l" rtl="0"/>
            <a:r>
              <a:rPr lang="en-US" sz="3200" baseline="30000" dirty="0">
                <a:solidFill>
                  <a:schemeClr val="bg1"/>
                </a:solidFill>
              </a:rPr>
              <a:t> </a:t>
            </a:r>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r>
              <a:rPr lang="en-US" sz="3200" dirty="0"/>
              <a:t> </a:t>
            </a:r>
          </a:p>
          <a:p>
            <a:pPr algn="l" rtl="0"/>
            <a:r>
              <a:rPr lang="en-US" sz="3200" dirty="0">
                <a:solidFill>
                  <a:schemeClr val="bg1"/>
                </a:solidFill>
              </a:rPr>
              <a:t> </a:t>
            </a: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C9F9F0CC-F277-194A-ACE0-C5B1731D48C0}"/>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300ECDC-58AA-FB47-9CB8-FE4AC0E37A14}"/>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Point</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Tree>
    <p:extLst>
      <p:ext uri="{BB962C8B-B14F-4D97-AF65-F5344CB8AC3E}">
        <p14:creationId xmlns:p14="http://schemas.microsoft.com/office/powerpoint/2010/main" val="3859300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C1C87-D4BF-E09E-218A-9C5AE0128D9F}"/>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1D7914C5-928F-3B08-F126-C5B008C1D462}"/>
              </a:ext>
            </a:extLst>
          </p:cNvPr>
          <p:cNvSpPr txBox="1"/>
          <p:nvPr/>
        </p:nvSpPr>
        <p:spPr>
          <a:xfrm>
            <a:off x="47328" y="1081189"/>
            <a:ext cx="11975976" cy="24168155"/>
          </a:xfrm>
          <a:prstGeom prst="rect">
            <a:avLst/>
          </a:prstGeom>
          <a:noFill/>
        </p:spPr>
        <p:txBody>
          <a:bodyPr wrap="square">
            <a:spAutoFit/>
          </a:bodyPr>
          <a:lstStyle/>
          <a:p>
            <a:pPr algn="l" rtl="0"/>
            <a:r>
              <a:rPr lang="en-US" sz="4000" dirty="0">
                <a:solidFill>
                  <a:schemeClr val="bg1"/>
                </a:solidFill>
              </a:rPr>
              <a:t>3. becoming distracted is a choice</a:t>
            </a:r>
          </a:p>
          <a:p>
            <a:pPr algn="l" rtl="0"/>
            <a:r>
              <a:rPr lang="en-US" sz="4000" dirty="0">
                <a:solidFill>
                  <a:schemeClr val="bg1"/>
                </a:solidFill>
              </a:rPr>
              <a:t>Therefore, since we are surrounded by so great a cloud of witnesses, let us also </a:t>
            </a:r>
            <a:r>
              <a:rPr lang="en-US" sz="4000" b="1" dirty="0">
                <a:solidFill>
                  <a:srgbClr val="FF0000"/>
                </a:solidFill>
              </a:rPr>
              <a:t>lay aside every weight,</a:t>
            </a:r>
            <a:r>
              <a:rPr lang="en-US" sz="4000" dirty="0">
                <a:solidFill>
                  <a:schemeClr val="bg1"/>
                </a:solidFill>
              </a:rPr>
              <a:t> and sin which clings so closely, and let us run with endurance the race that is set before us, </a:t>
            </a:r>
            <a:r>
              <a:rPr lang="en-US" sz="4000" b="1" dirty="0">
                <a:solidFill>
                  <a:srgbClr val="FF0000"/>
                </a:solidFill>
              </a:rPr>
              <a:t>looking to Jesus, </a:t>
            </a:r>
            <a:r>
              <a:rPr lang="en-US" sz="4000" dirty="0">
                <a:solidFill>
                  <a:schemeClr val="bg1"/>
                </a:solidFill>
              </a:rPr>
              <a:t>the founder and perfecter of our faith,...” (Hebrews 12:1–2a, ESV)</a:t>
            </a:r>
          </a:p>
          <a:p>
            <a:pPr algn="l" rtl="0"/>
            <a:r>
              <a:rPr lang="en-US" sz="4000" dirty="0">
                <a:solidFill>
                  <a:schemeClr val="bg1"/>
                </a:solidFill>
              </a:rPr>
              <a:t> </a:t>
            </a:r>
          </a:p>
          <a:p>
            <a:pPr algn="l" rtl="0"/>
            <a:endParaRPr lang="en-US" sz="4000" dirty="0">
              <a:solidFill>
                <a:schemeClr val="bg1"/>
              </a:solidFill>
            </a:endParaRPr>
          </a:p>
          <a:p>
            <a:pPr algn="l" rtl="0"/>
            <a:r>
              <a:rPr lang="en-US" sz="40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450" dirty="0">
                <a:solidFill>
                  <a:schemeClr val="bg1"/>
                </a:solidFill>
              </a:rPr>
              <a:t> </a:t>
            </a:r>
          </a:p>
          <a:p>
            <a:pPr algn="l" rtl="0"/>
            <a:endParaRPr lang="en-US" sz="3200" dirty="0">
              <a:solidFill>
                <a:schemeClr val="bg1"/>
              </a:solidFill>
            </a:endParaRPr>
          </a:p>
          <a:p>
            <a:pPr algn="l" rtl="0"/>
            <a:r>
              <a:rPr lang="en-US" sz="3200" baseline="30000" dirty="0">
                <a:solidFill>
                  <a:schemeClr val="bg1"/>
                </a:solidFill>
              </a:rPr>
              <a:t> </a:t>
            </a:r>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r>
              <a:rPr lang="en-US" sz="3200" dirty="0"/>
              <a:t> </a:t>
            </a:r>
          </a:p>
          <a:p>
            <a:pPr algn="l" rtl="0"/>
            <a:r>
              <a:rPr lang="en-US" sz="3200" dirty="0">
                <a:solidFill>
                  <a:schemeClr val="bg1"/>
                </a:solidFill>
              </a:rPr>
              <a:t> </a:t>
            </a: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CA826BEB-9F63-1BC1-B55F-DA819693D2FA}"/>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CF9D037-0845-3E5D-FA3A-9BB92B290E41}"/>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Point</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Tree>
    <p:extLst>
      <p:ext uri="{BB962C8B-B14F-4D97-AF65-F5344CB8AC3E}">
        <p14:creationId xmlns:p14="http://schemas.microsoft.com/office/powerpoint/2010/main" val="1963982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666E7B-04BA-4B00-A27E-A888FD13FD2A}"/>
              </a:ext>
            </a:extLst>
          </p:cNvPr>
          <p:cNvSpPr txBox="1"/>
          <p:nvPr/>
        </p:nvSpPr>
        <p:spPr>
          <a:xfrm>
            <a:off x="47328" y="1081189"/>
            <a:ext cx="11975976" cy="21090389"/>
          </a:xfrm>
          <a:prstGeom prst="rect">
            <a:avLst/>
          </a:prstGeom>
          <a:noFill/>
        </p:spPr>
        <p:txBody>
          <a:bodyPr wrap="square">
            <a:spAutoFit/>
          </a:bodyPr>
          <a:lstStyle/>
          <a:p>
            <a:pPr marL="571500" indent="-571500" algn="l" rtl="0"/>
            <a:r>
              <a:rPr lang="en-US" sz="4000" dirty="0">
                <a:solidFill>
                  <a:schemeClr val="bg1"/>
                </a:solidFill>
              </a:rPr>
              <a:t> </a:t>
            </a:r>
          </a:p>
          <a:p>
            <a:pPr algn="l" rtl="0"/>
            <a:endParaRPr lang="en-US" sz="4000" dirty="0">
              <a:solidFill>
                <a:schemeClr val="bg1"/>
              </a:solidFill>
            </a:endParaRPr>
          </a:p>
          <a:p>
            <a:pPr algn="l" rtl="0"/>
            <a:r>
              <a:rPr lang="en-US" sz="4000" dirty="0">
                <a:solidFill>
                  <a:schemeClr val="bg1"/>
                </a:solidFill>
              </a:rPr>
              <a:t> </a:t>
            </a:r>
          </a:p>
          <a:p>
            <a:pPr algn="l" rtl="0"/>
            <a:r>
              <a:rPr lang="en-US" sz="4000" dirty="0">
                <a:solidFill>
                  <a:schemeClr val="bg1"/>
                </a:solidFill>
              </a:rPr>
              <a:t> </a:t>
            </a:r>
          </a:p>
          <a:p>
            <a:pPr algn="l" rtl="0"/>
            <a:r>
              <a:rPr lang="en-US" sz="40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450" dirty="0">
                <a:solidFill>
                  <a:schemeClr val="bg1"/>
                </a:solidFill>
              </a:rPr>
              <a:t> </a:t>
            </a:r>
          </a:p>
          <a:p>
            <a:pPr algn="l" rtl="0"/>
            <a:endParaRPr lang="en-US" sz="3200" dirty="0">
              <a:solidFill>
                <a:schemeClr val="bg1"/>
              </a:solidFill>
            </a:endParaRPr>
          </a:p>
          <a:p>
            <a:pPr algn="l" rtl="0"/>
            <a:r>
              <a:rPr lang="en-US" sz="3200" baseline="30000" dirty="0">
                <a:solidFill>
                  <a:schemeClr val="bg1"/>
                </a:solidFill>
              </a:rPr>
              <a:t> </a:t>
            </a:r>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r>
              <a:rPr lang="en-US" sz="3200" dirty="0"/>
              <a:t> </a:t>
            </a:r>
          </a:p>
          <a:p>
            <a:pPr algn="l" rtl="0"/>
            <a:r>
              <a:rPr lang="en-US" sz="3200" dirty="0">
                <a:solidFill>
                  <a:schemeClr val="bg1"/>
                </a:solidFill>
              </a:rPr>
              <a:t> </a:t>
            </a: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BDAG/BSL Meaning of portion</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pic>
        <p:nvPicPr>
          <p:cNvPr id="6" name="Picture 5">
            <a:extLst>
              <a:ext uri="{FF2B5EF4-FFF2-40B4-BE49-F238E27FC236}">
                <a16:creationId xmlns:a16="http://schemas.microsoft.com/office/drawing/2014/main" id="{F18B581D-CDF8-9917-D667-B93D93A7CB50}"/>
              </a:ext>
            </a:extLst>
          </p:cNvPr>
          <p:cNvPicPr>
            <a:picLocks noChangeAspect="1"/>
          </p:cNvPicPr>
          <p:nvPr/>
        </p:nvPicPr>
        <p:blipFill>
          <a:blip r:embed="rId2"/>
          <a:stretch>
            <a:fillRect/>
          </a:stretch>
        </p:blipFill>
        <p:spPr>
          <a:xfrm>
            <a:off x="371364" y="1255736"/>
            <a:ext cx="5700853" cy="2536953"/>
          </a:xfrm>
          <a:prstGeom prst="rect">
            <a:avLst/>
          </a:prstGeom>
        </p:spPr>
      </p:pic>
      <p:pic>
        <p:nvPicPr>
          <p:cNvPr id="11" name="Picture 10">
            <a:extLst>
              <a:ext uri="{FF2B5EF4-FFF2-40B4-BE49-F238E27FC236}">
                <a16:creationId xmlns:a16="http://schemas.microsoft.com/office/drawing/2014/main" id="{476AEAE2-7306-1535-C0E5-CD5004497E26}"/>
              </a:ext>
            </a:extLst>
          </p:cNvPr>
          <p:cNvPicPr>
            <a:picLocks noChangeAspect="1"/>
          </p:cNvPicPr>
          <p:nvPr/>
        </p:nvPicPr>
        <p:blipFill>
          <a:blip r:embed="rId3"/>
          <a:stretch>
            <a:fillRect/>
          </a:stretch>
        </p:blipFill>
        <p:spPr>
          <a:xfrm>
            <a:off x="6119545" y="1255737"/>
            <a:ext cx="5702069" cy="2536952"/>
          </a:xfrm>
          <a:prstGeom prst="rect">
            <a:avLst/>
          </a:prstGeom>
        </p:spPr>
      </p:pic>
      <p:pic>
        <p:nvPicPr>
          <p:cNvPr id="15" name="Picture 14">
            <a:extLst>
              <a:ext uri="{FF2B5EF4-FFF2-40B4-BE49-F238E27FC236}">
                <a16:creationId xmlns:a16="http://schemas.microsoft.com/office/drawing/2014/main" id="{39E41045-0916-42D4-53AC-9AF4496B5412}"/>
              </a:ext>
            </a:extLst>
          </p:cNvPr>
          <p:cNvPicPr>
            <a:picLocks noChangeAspect="1"/>
          </p:cNvPicPr>
          <p:nvPr/>
        </p:nvPicPr>
        <p:blipFill>
          <a:blip r:embed="rId4"/>
          <a:stretch>
            <a:fillRect/>
          </a:stretch>
        </p:blipFill>
        <p:spPr>
          <a:xfrm>
            <a:off x="371364" y="3851216"/>
            <a:ext cx="11438046" cy="2732695"/>
          </a:xfrm>
          <a:prstGeom prst="rect">
            <a:avLst/>
          </a:prstGeom>
        </p:spPr>
      </p:pic>
    </p:spTree>
    <p:extLst>
      <p:ext uri="{BB962C8B-B14F-4D97-AF65-F5344CB8AC3E}">
        <p14:creationId xmlns:p14="http://schemas.microsoft.com/office/powerpoint/2010/main" val="3502169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666E7B-04BA-4B00-A27E-A888FD13FD2A}"/>
              </a:ext>
            </a:extLst>
          </p:cNvPr>
          <p:cNvSpPr txBox="1"/>
          <p:nvPr/>
        </p:nvSpPr>
        <p:spPr>
          <a:xfrm>
            <a:off x="47328" y="1081189"/>
            <a:ext cx="11975976" cy="12464951"/>
          </a:xfrm>
          <a:prstGeom prst="rect">
            <a:avLst/>
          </a:prstGeom>
          <a:noFill/>
        </p:spPr>
        <p:txBody>
          <a:bodyPr wrap="square">
            <a:spAutoFit/>
          </a:bodyPr>
          <a:lstStyle/>
          <a:p>
            <a:pPr algn="l" rtl="0"/>
            <a:r>
              <a:rPr lang="en-US" sz="4000" dirty="0">
                <a:solidFill>
                  <a:schemeClr val="bg1"/>
                </a:solidFill>
              </a:rPr>
              <a:t> </a:t>
            </a:r>
            <a:endParaRPr lang="en-US" sz="2800" dirty="0">
              <a:solidFill>
                <a:schemeClr val="bg1"/>
              </a:solidFill>
            </a:endParaRPr>
          </a:p>
          <a:p>
            <a:pPr algn="l" rtl="0"/>
            <a:r>
              <a:rPr lang="en-US" sz="2800" dirty="0">
                <a:solidFill>
                  <a:schemeClr val="bg1"/>
                </a:solidFill>
              </a:rPr>
              <a:t> </a:t>
            </a:r>
          </a:p>
          <a:p>
            <a:pPr marL="342900" indent="-342900" algn="l" rtl="0"/>
            <a:endParaRPr lang="en-US" sz="2800" dirty="0">
              <a:solidFill>
                <a:schemeClr val="bg1"/>
              </a:solidFill>
            </a:endParaRPr>
          </a:p>
          <a:p>
            <a:pPr marL="342900" indent="-342900" algn="l" rtl="0"/>
            <a:endParaRPr lang="en-US" sz="2800" dirty="0">
              <a:solidFill>
                <a:schemeClr val="bg1"/>
              </a:solidFill>
            </a:endParaRPr>
          </a:p>
          <a:p>
            <a:pPr marL="342900" indent="-342900" algn="l" rtl="0"/>
            <a:r>
              <a:rPr lang="en-US" sz="2800" dirty="0">
                <a:solidFill>
                  <a:schemeClr val="bg1"/>
                </a:solidFill>
              </a:rPr>
              <a:t> </a:t>
            </a:r>
          </a:p>
          <a:p>
            <a:pPr algn="l" rtl="0"/>
            <a:endParaRPr lang="en-US" sz="2800" dirty="0">
              <a:solidFill>
                <a:schemeClr val="bg1"/>
              </a:solidFill>
            </a:endParaRPr>
          </a:p>
          <a:p>
            <a:pPr algn="l" rtl="0"/>
            <a:endParaRPr lang="en-US" sz="2800" dirty="0">
              <a:solidFill>
                <a:schemeClr val="bg1"/>
              </a:solidFill>
            </a:endParaRPr>
          </a:p>
          <a:p>
            <a:pPr algn="l" rtl="0"/>
            <a:endParaRPr lang="en-US" sz="2800" dirty="0">
              <a:solidFill>
                <a:schemeClr val="bg1"/>
              </a:solidFill>
            </a:endParaRPr>
          </a:p>
          <a:p>
            <a:pPr algn="l" rtl="0"/>
            <a:endParaRPr lang="en-US" sz="2800" dirty="0">
              <a:solidFill>
                <a:schemeClr val="bg1"/>
              </a:solidFill>
            </a:endParaRP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endParaRPr lang="en-US" sz="2800" b="0" i="0" dirty="0">
              <a:solidFill>
                <a:srgbClr val="001D35"/>
              </a:solidFill>
              <a:effectLst/>
              <a:latin typeface="Google Sans"/>
            </a:endParaRPr>
          </a:p>
          <a:p>
            <a:pPr marL="342900" indent="-342900" algn="l" rtl="0"/>
            <a:r>
              <a:rPr lang="en-US" sz="2800" dirty="0">
                <a:solidFill>
                  <a:schemeClr val="bg1"/>
                </a:solidFill>
              </a:rPr>
              <a:t>* Jesus said I didn’t come to be served, but to serve</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Wrap it up</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
        <p:nvSpPr>
          <p:cNvPr id="3" name="TextBox 2">
            <a:extLst>
              <a:ext uri="{FF2B5EF4-FFF2-40B4-BE49-F238E27FC236}">
                <a16:creationId xmlns:a16="http://schemas.microsoft.com/office/drawing/2014/main" id="{675E8DBD-E33A-34AB-25F6-A1C8001B4748}"/>
              </a:ext>
            </a:extLst>
          </p:cNvPr>
          <p:cNvSpPr txBox="1"/>
          <p:nvPr/>
        </p:nvSpPr>
        <p:spPr>
          <a:xfrm>
            <a:off x="47328" y="1268760"/>
            <a:ext cx="11975976" cy="5016758"/>
          </a:xfrm>
          <a:prstGeom prst="rect">
            <a:avLst/>
          </a:prstGeom>
          <a:noFill/>
        </p:spPr>
        <p:txBody>
          <a:bodyPr wrap="square">
            <a:spAutoFit/>
          </a:bodyPr>
          <a:lstStyle/>
          <a:p>
            <a:pPr algn="l" rtl="0"/>
            <a:r>
              <a:rPr lang="en-US" sz="3200" dirty="0">
                <a:solidFill>
                  <a:schemeClr val="bg1"/>
                </a:solidFill>
              </a:rPr>
              <a:t>Now as they went on their way, Jesus entered a village. And a woman named Martha welcomed him into her house. And she had a sister called Mary, who sat at the Lord’s feet and listened to his teaching. But Martha was </a:t>
            </a:r>
            <a:r>
              <a:rPr lang="en-US" sz="3200" dirty="0">
                <a:solidFill>
                  <a:srgbClr val="FF0000"/>
                </a:solidFill>
              </a:rPr>
              <a:t>distracted</a:t>
            </a:r>
            <a:r>
              <a:rPr lang="en-US" sz="3200" dirty="0">
                <a:solidFill>
                  <a:schemeClr val="bg1"/>
                </a:solidFill>
              </a:rPr>
              <a:t> with much serving. And she went up to him and said, “Lord, do you not care that my sister has left me to serve alone? Tell her then to help me.” But the Lord answered her, “Martha, Martha, you are </a:t>
            </a:r>
            <a:r>
              <a:rPr lang="en-US" sz="3200" dirty="0">
                <a:solidFill>
                  <a:srgbClr val="FF0000"/>
                </a:solidFill>
              </a:rPr>
              <a:t>anxious and troubled</a:t>
            </a:r>
            <a:r>
              <a:rPr lang="en-US" sz="3200" dirty="0">
                <a:solidFill>
                  <a:schemeClr val="bg1"/>
                </a:solidFill>
              </a:rPr>
              <a:t> about many things, but </a:t>
            </a:r>
            <a:r>
              <a:rPr lang="en-US" sz="3200" dirty="0">
                <a:solidFill>
                  <a:srgbClr val="FF0000"/>
                </a:solidFill>
              </a:rPr>
              <a:t>one thing is necessary</a:t>
            </a:r>
            <a:r>
              <a:rPr lang="en-US" sz="3200" dirty="0">
                <a:solidFill>
                  <a:schemeClr val="bg1"/>
                </a:solidFill>
              </a:rPr>
              <a:t>. Mary has </a:t>
            </a:r>
            <a:r>
              <a:rPr lang="en-US" sz="3200" dirty="0">
                <a:solidFill>
                  <a:srgbClr val="FF0000"/>
                </a:solidFill>
              </a:rPr>
              <a:t>chosen the good portion</a:t>
            </a:r>
            <a:r>
              <a:rPr lang="en-US" sz="3200" dirty="0">
                <a:solidFill>
                  <a:schemeClr val="bg1"/>
                </a:solidFill>
              </a:rPr>
              <a:t>, which will not be taken away from her.”” (Luke 10:38–42, ESV)</a:t>
            </a:r>
          </a:p>
        </p:txBody>
      </p:sp>
    </p:spTree>
    <p:extLst>
      <p:ext uri="{BB962C8B-B14F-4D97-AF65-F5344CB8AC3E}">
        <p14:creationId xmlns:p14="http://schemas.microsoft.com/office/powerpoint/2010/main" val="162357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A2B775-4D11-4290-345B-43A765100B56}"/>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73DBDF17-E1E1-2089-CD8B-3E796BBD0DDA}"/>
              </a:ext>
            </a:extLst>
          </p:cNvPr>
          <p:cNvSpPr txBox="1"/>
          <p:nvPr/>
        </p:nvSpPr>
        <p:spPr>
          <a:xfrm>
            <a:off x="47328" y="1081189"/>
            <a:ext cx="11975976" cy="7294305"/>
          </a:xfrm>
          <a:prstGeom prst="rect">
            <a:avLst/>
          </a:prstGeom>
          <a:noFill/>
        </p:spPr>
        <p:txBody>
          <a:bodyPr wrap="square">
            <a:spAutoFit/>
          </a:bodyPr>
          <a:lstStyle/>
          <a:p>
            <a:pPr algn="l" rtl="0"/>
            <a:r>
              <a:rPr lang="en-US" sz="4000" dirty="0">
                <a:solidFill>
                  <a:schemeClr val="bg1"/>
                </a:solidFill>
              </a:rPr>
              <a:t> </a:t>
            </a:r>
            <a:r>
              <a:rPr lang="en-US" sz="28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C0B413BA-7FA1-6DE2-A199-982C44E8A8DB}"/>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A28711F-912C-7492-BB93-D5A2B8814111}"/>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Wrap it up</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
        <p:nvSpPr>
          <p:cNvPr id="3" name="TextBox 2">
            <a:extLst>
              <a:ext uri="{FF2B5EF4-FFF2-40B4-BE49-F238E27FC236}">
                <a16:creationId xmlns:a16="http://schemas.microsoft.com/office/drawing/2014/main" id="{E1671473-01E7-FB4E-9483-802EC65D612A}"/>
              </a:ext>
            </a:extLst>
          </p:cNvPr>
          <p:cNvSpPr txBox="1"/>
          <p:nvPr/>
        </p:nvSpPr>
        <p:spPr>
          <a:xfrm>
            <a:off x="47328" y="1268760"/>
            <a:ext cx="11975976" cy="1569660"/>
          </a:xfrm>
          <a:prstGeom prst="rect">
            <a:avLst/>
          </a:prstGeom>
          <a:noFill/>
        </p:spPr>
        <p:txBody>
          <a:bodyPr wrap="square">
            <a:spAutoFit/>
          </a:bodyPr>
          <a:lstStyle/>
          <a:p>
            <a:pPr algn="l" rtl="0"/>
            <a:r>
              <a:rPr lang="en-US" sz="3200" dirty="0">
                <a:solidFill>
                  <a:schemeClr val="bg1"/>
                </a:solidFill>
              </a:rPr>
              <a:t>The Lord is my chosen portion and my cup; you hold my lot.” (Psalm 16:5, ESV)</a:t>
            </a:r>
          </a:p>
          <a:p>
            <a:pPr algn="l" rtl="0"/>
            <a:r>
              <a:rPr lang="en-US" sz="3200" dirty="0">
                <a:solidFill>
                  <a:schemeClr val="bg1"/>
                </a:solidFill>
              </a:rPr>
              <a:t> </a:t>
            </a:r>
          </a:p>
        </p:txBody>
      </p:sp>
    </p:spTree>
    <p:extLst>
      <p:ext uri="{BB962C8B-B14F-4D97-AF65-F5344CB8AC3E}">
        <p14:creationId xmlns:p14="http://schemas.microsoft.com/office/powerpoint/2010/main" val="2056460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16241</TotalTime>
  <Words>650</Words>
  <Application>Microsoft Office PowerPoint</Application>
  <PresentationFormat>Widescreen</PresentationFormat>
  <Paragraphs>266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 (Body)</vt:lpstr>
      <vt:lpstr>Avenir Next Demi Bold</vt:lpstr>
      <vt:lpstr>Google Sans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Pleasant</dc:creator>
  <cp:lastModifiedBy>jamie pleasant</cp:lastModifiedBy>
  <cp:revision>1210</cp:revision>
  <dcterms:modified xsi:type="dcterms:W3CDTF">2024-11-16T16:04:51Z</dcterms:modified>
</cp:coreProperties>
</file>